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Neo Tech Bold" charset="1" panose="020B0804030504040204"/>
      <p:regular r:id="rId13"/>
    </p:embeddedFont>
    <p:embeddedFont>
      <p:font typeface="Orienta" charset="1" panose="0200060304000002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https://colab.research.google.com/drive/1ywSpYfeSK8gs4-3USLY5mdfrH1XQJo-1?usp=sharing"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false" flipV="false" rot="0">
            <a:off x="-302715" y="8047814"/>
            <a:ext cx="14676391" cy="1735650"/>
          </a:xfrm>
          <a:custGeom>
            <a:avLst/>
            <a:gdLst/>
            <a:ahLst/>
            <a:cxnLst/>
            <a:rect r="r" b="b" t="t" l="l"/>
            <a:pathLst>
              <a:path h="1735650" w="14676391">
                <a:moveTo>
                  <a:pt x="0" y="0"/>
                </a:moveTo>
                <a:lnTo>
                  <a:pt x="14676391" y="0"/>
                </a:lnTo>
                <a:lnTo>
                  <a:pt x="14676391" y="1735649"/>
                </a:lnTo>
                <a:lnTo>
                  <a:pt x="0" y="1735649"/>
                </a:lnTo>
                <a:lnTo>
                  <a:pt x="0"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4" id="4"/>
          <p:cNvGrpSpPr/>
          <p:nvPr/>
        </p:nvGrpSpPr>
        <p:grpSpPr>
          <a:xfrm rot="0">
            <a:off x="-1607901" y="8047814"/>
            <a:ext cx="15981576" cy="1691418"/>
            <a:chOff x="0" y="0"/>
            <a:chExt cx="3839922" cy="406400"/>
          </a:xfrm>
        </p:grpSpPr>
        <p:sp>
          <p:nvSpPr>
            <p:cNvPr name="Freeform 5" id="5"/>
            <p:cNvSpPr/>
            <p:nvPr/>
          </p:nvSpPr>
          <p:spPr>
            <a:xfrm flipH="false" flipV="false" rot="0">
              <a:off x="0" y="0"/>
              <a:ext cx="3839923" cy="406400"/>
            </a:xfrm>
            <a:custGeom>
              <a:avLst/>
              <a:gdLst/>
              <a:ahLst/>
              <a:cxnLst/>
              <a:rect r="r" b="b" t="t" l="l"/>
              <a:pathLst>
                <a:path h="406400" w="3839923">
                  <a:moveTo>
                    <a:pt x="3636723" y="0"/>
                  </a:moveTo>
                  <a:cubicBezTo>
                    <a:pt x="3748947" y="0"/>
                    <a:pt x="3839923" y="90976"/>
                    <a:pt x="3839923" y="203200"/>
                  </a:cubicBezTo>
                  <a:cubicBezTo>
                    <a:pt x="3839923" y="315424"/>
                    <a:pt x="3748947" y="406400"/>
                    <a:pt x="363672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FFFFFF"/>
              </a:solidFill>
              <a:prstDash val="solid"/>
              <a:miter/>
            </a:ln>
          </p:spPr>
        </p:sp>
        <p:sp>
          <p:nvSpPr>
            <p:cNvPr name="TextBox 6" id="6"/>
            <p:cNvSpPr txBox="true"/>
            <p:nvPr/>
          </p:nvSpPr>
          <p:spPr>
            <a:xfrm>
              <a:off x="0" y="-38100"/>
              <a:ext cx="3839922"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630866" y="2716647"/>
            <a:ext cx="15026268" cy="3860569"/>
          </a:xfrm>
          <a:prstGeom prst="rect">
            <a:avLst/>
          </a:prstGeom>
        </p:spPr>
        <p:txBody>
          <a:bodyPr anchor="t" rtlCol="false" tIns="0" lIns="0" bIns="0" rIns="0">
            <a:spAutoFit/>
          </a:bodyPr>
          <a:lstStyle/>
          <a:p>
            <a:pPr algn="l">
              <a:lnSpc>
                <a:spcPts val="5820"/>
              </a:lnSpc>
            </a:pPr>
            <a:r>
              <a:rPr lang="en-US" sz="6000" b="true">
                <a:solidFill>
                  <a:srgbClr val="462A82"/>
                </a:solidFill>
                <a:latin typeface="Neo Tech Bold"/>
                <a:ea typeface="Neo Tech Bold"/>
                <a:cs typeface="Neo Tech Bold"/>
                <a:sym typeface="Neo Tech Bold"/>
              </a:rPr>
              <a:t>Penerapan Deep Learning </a:t>
            </a:r>
          </a:p>
          <a:p>
            <a:pPr algn="l">
              <a:lnSpc>
                <a:spcPts val="5820"/>
              </a:lnSpc>
            </a:pPr>
            <a:r>
              <a:rPr lang="en-US" sz="6000" b="true">
                <a:solidFill>
                  <a:srgbClr val="462A82"/>
                </a:solidFill>
                <a:latin typeface="Neo Tech Bold"/>
                <a:ea typeface="Neo Tech Bold"/>
                <a:cs typeface="Neo Tech Bold"/>
                <a:sym typeface="Neo Tech Bold"/>
              </a:rPr>
              <a:t>untuk Anomaly Detection </a:t>
            </a:r>
          </a:p>
          <a:p>
            <a:pPr algn="l">
              <a:lnSpc>
                <a:spcPts val="5820"/>
              </a:lnSpc>
            </a:pPr>
            <a:r>
              <a:rPr lang="en-US" sz="6000" b="true">
                <a:solidFill>
                  <a:srgbClr val="462A82"/>
                </a:solidFill>
                <a:latin typeface="Neo Tech Bold"/>
                <a:ea typeface="Neo Tech Bold"/>
                <a:cs typeface="Neo Tech Bold"/>
                <a:sym typeface="Neo Tech Bold"/>
              </a:rPr>
              <a:t>pada Predictive Maintenance </a:t>
            </a:r>
          </a:p>
          <a:p>
            <a:pPr algn="l">
              <a:lnSpc>
                <a:spcPts val="5820"/>
              </a:lnSpc>
            </a:pPr>
            <a:r>
              <a:rPr lang="en-US" sz="6000" b="true">
                <a:solidFill>
                  <a:srgbClr val="462A82"/>
                </a:solidFill>
                <a:latin typeface="Neo Tech Bold"/>
                <a:ea typeface="Neo Tech Bold"/>
                <a:cs typeface="Neo Tech Bold"/>
                <a:sym typeface="Neo Tech Bold"/>
              </a:rPr>
              <a:t>Menggunakan LSTM dan Transformer</a:t>
            </a:r>
          </a:p>
          <a:p>
            <a:pPr algn="l">
              <a:lnSpc>
                <a:spcPts val="5820"/>
              </a:lnSpc>
            </a:pPr>
          </a:p>
        </p:txBody>
      </p:sp>
      <p:sp>
        <p:nvSpPr>
          <p:cNvPr name="TextBox 12" id="12"/>
          <p:cNvSpPr txBox="true"/>
          <p:nvPr/>
        </p:nvSpPr>
        <p:spPr>
          <a:xfrm rot="0">
            <a:off x="3261732" y="8573320"/>
            <a:ext cx="9771221" cy="732262"/>
          </a:xfrm>
          <a:prstGeom prst="rect">
            <a:avLst/>
          </a:prstGeom>
        </p:spPr>
        <p:txBody>
          <a:bodyPr anchor="t" rtlCol="false" tIns="0" lIns="0" bIns="0" rIns="0">
            <a:spAutoFit/>
          </a:bodyPr>
          <a:lstStyle/>
          <a:p>
            <a:pPr algn="just">
              <a:lnSpc>
                <a:spcPts val="5674"/>
              </a:lnSpc>
            </a:pPr>
            <a:r>
              <a:rPr lang="en-US" sz="5158">
                <a:solidFill>
                  <a:srgbClr val="000000"/>
                </a:solidFill>
                <a:latin typeface="Orienta"/>
                <a:ea typeface="Orienta"/>
                <a:cs typeface="Orienta"/>
                <a:sym typeface="Orienta"/>
              </a:rPr>
              <a:t>Disusun Oleh Kelompok 08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true" flipV="false" rot="0">
            <a:off x="3713356" y="617199"/>
            <a:ext cx="14676391" cy="1735650"/>
          </a:xfrm>
          <a:custGeom>
            <a:avLst/>
            <a:gdLst/>
            <a:ahLst/>
            <a:cxnLst/>
            <a:rect r="r" b="b" t="t" l="l"/>
            <a:pathLst>
              <a:path h="1735650" w="14676391">
                <a:moveTo>
                  <a:pt x="14676391" y="0"/>
                </a:moveTo>
                <a:lnTo>
                  <a:pt x="0" y="0"/>
                </a:lnTo>
                <a:lnTo>
                  <a:pt x="0" y="1735650"/>
                </a:lnTo>
                <a:lnTo>
                  <a:pt x="14676391" y="1735650"/>
                </a:lnTo>
                <a:lnTo>
                  <a:pt x="14676391"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4" id="4"/>
          <p:cNvGrpSpPr/>
          <p:nvPr/>
        </p:nvGrpSpPr>
        <p:grpSpPr>
          <a:xfrm rot="0">
            <a:off x="3713356" y="639315"/>
            <a:ext cx="15599995" cy="1691418"/>
            <a:chOff x="0" y="0"/>
            <a:chExt cx="3748239" cy="406400"/>
          </a:xfrm>
        </p:grpSpPr>
        <p:sp>
          <p:nvSpPr>
            <p:cNvPr name="Freeform 5" id="5"/>
            <p:cNvSpPr/>
            <p:nvPr/>
          </p:nvSpPr>
          <p:spPr>
            <a:xfrm flipH="false" flipV="false" rot="0">
              <a:off x="0" y="0"/>
              <a:ext cx="3748239" cy="406400"/>
            </a:xfrm>
            <a:custGeom>
              <a:avLst/>
              <a:gdLst/>
              <a:ahLst/>
              <a:cxnLst/>
              <a:rect r="r" b="b" t="t" l="l"/>
              <a:pathLst>
                <a:path h="406400" w="3748239">
                  <a:moveTo>
                    <a:pt x="3545039" y="0"/>
                  </a:moveTo>
                  <a:cubicBezTo>
                    <a:pt x="3657264" y="0"/>
                    <a:pt x="3748239" y="90976"/>
                    <a:pt x="3748239" y="203200"/>
                  </a:cubicBezTo>
                  <a:cubicBezTo>
                    <a:pt x="3748239" y="315424"/>
                    <a:pt x="3657264" y="406400"/>
                    <a:pt x="35450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FFFFFF"/>
              </a:solidFill>
              <a:prstDash val="solid"/>
              <a:miter/>
            </a:ln>
          </p:spPr>
        </p:sp>
        <p:sp>
          <p:nvSpPr>
            <p:cNvPr name="TextBox 6" id="6"/>
            <p:cNvSpPr txBox="true"/>
            <p:nvPr/>
          </p:nvSpPr>
          <p:spPr>
            <a:xfrm>
              <a:off x="0" y="-38100"/>
              <a:ext cx="3748239"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282789" y="397089"/>
            <a:ext cx="2003385" cy="200338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37686" y="551985"/>
            <a:ext cx="1693592" cy="1693592"/>
          </a:xfrm>
          <a:custGeom>
            <a:avLst/>
            <a:gdLst/>
            <a:ahLst/>
            <a:cxnLst/>
            <a:rect r="r" b="b" t="t" l="l"/>
            <a:pathLst>
              <a:path h="1693592" w="1693592">
                <a:moveTo>
                  <a:pt x="0" y="0"/>
                </a:moveTo>
                <a:lnTo>
                  <a:pt x="1693591" y="0"/>
                </a:lnTo>
                <a:lnTo>
                  <a:pt x="1693591" y="1693592"/>
                </a:lnTo>
                <a:lnTo>
                  <a:pt x="0" y="1693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4759320" y="999599"/>
            <a:ext cx="8769361"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Anggota Kelompok</a:t>
            </a:r>
          </a:p>
        </p:txBody>
      </p:sp>
      <p:sp>
        <p:nvSpPr>
          <p:cNvPr name="TextBox 16" id="16"/>
          <p:cNvSpPr txBox="true"/>
          <p:nvPr/>
        </p:nvSpPr>
        <p:spPr>
          <a:xfrm rot="0">
            <a:off x="663337" y="913357"/>
            <a:ext cx="1242288"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01</a:t>
            </a:r>
          </a:p>
        </p:txBody>
      </p:sp>
      <p:sp>
        <p:nvSpPr>
          <p:cNvPr name="TextBox 17" id="17"/>
          <p:cNvSpPr txBox="true"/>
          <p:nvPr/>
        </p:nvSpPr>
        <p:spPr>
          <a:xfrm rot="0">
            <a:off x="4347366" y="4204988"/>
            <a:ext cx="6704186" cy="730250"/>
          </a:xfrm>
          <a:prstGeom prst="rect">
            <a:avLst/>
          </a:prstGeom>
        </p:spPr>
        <p:txBody>
          <a:bodyPr anchor="t" rtlCol="false" tIns="0" lIns="0" bIns="0" rIns="0">
            <a:spAutoFit/>
          </a:bodyPr>
          <a:lstStyle/>
          <a:p>
            <a:pPr algn="just">
              <a:lnSpc>
                <a:spcPts val="5500"/>
              </a:lnSpc>
            </a:pPr>
            <a:r>
              <a:rPr lang="en-US" sz="5000">
                <a:solidFill>
                  <a:srgbClr val="462A82"/>
                </a:solidFill>
                <a:latin typeface="Orienta"/>
                <a:ea typeface="Orienta"/>
                <a:cs typeface="Orienta"/>
                <a:sym typeface="Orienta"/>
              </a:rPr>
              <a:t>Alief El Faqih Yulizar</a:t>
            </a:r>
          </a:p>
        </p:txBody>
      </p:sp>
      <p:sp>
        <p:nvSpPr>
          <p:cNvPr name="TextBox 18" id="18"/>
          <p:cNvSpPr txBox="true"/>
          <p:nvPr/>
        </p:nvSpPr>
        <p:spPr>
          <a:xfrm rot="0">
            <a:off x="4347366" y="5150741"/>
            <a:ext cx="5945070" cy="730250"/>
          </a:xfrm>
          <a:prstGeom prst="rect">
            <a:avLst/>
          </a:prstGeom>
        </p:spPr>
        <p:txBody>
          <a:bodyPr anchor="t" rtlCol="false" tIns="0" lIns="0" bIns="0" rIns="0">
            <a:spAutoFit/>
          </a:bodyPr>
          <a:lstStyle/>
          <a:p>
            <a:pPr algn="just">
              <a:lnSpc>
                <a:spcPts val="5500"/>
              </a:lnSpc>
            </a:pPr>
            <a:r>
              <a:rPr lang="en-US" sz="5000">
                <a:solidFill>
                  <a:srgbClr val="462A82"/>
                </a:solidFill>
                <a:latin typeface="Orienta"/>
                <a:ea typeface="Orienta"/>
                <a:cs typeface="Orienta"/>
                <a:sym typeface="Orienta"/>
              </a:rPr>
              <a:t>Husni Nur Dzaki</a:t>
            </a:r>
          </a:p>
        </p:txBody>
      </p:sp>
      <p:sp>
        <p:nvSpPr>
          <p:cNvPr name="TextBox 19" id="19"/>
          <p:cNvSpPr txBox="true"/>
          <p:nvPr/>
        </p:nvSpPr>
        <p:spPr>
          <a:xfrm rot="0">
            <a:off x="12948860" y="4062113"/>
            <a:ext cx="3517632" cy="873125"/>
          </a:xfrm>
          <a:prstGeom prst="rect">
            <a:avLst/>
          </a:prstGeom>
        </p:spPr>
        <p:txBody>
          <a:bodyPr anchor="t" rtlCol="false" tIns="0" lIns="0" bIns="0" rIns="0">
            <a:spAutoFit/>
          </a:bodyPr>
          <a:lstStyle/>
          <a:p>
            <a:pPr algn="ctr">
              <a:lnSpc>
                <a:spcPts val="7000"/>
              </a:lnSpc>
              <a:spcBef>
                <a:spcPct val="0"/>
              </a:spcBef>
            </a:pPr>
            <a:r>
              <a:rPr lang="en-US" sz="5000">
                <a:solidFill>
                  <a:srgbClr val="462A82"/>
                </a:solidFill>
                <a:latin typeface="Orienta"/>
                <a:ea typeface="Orienta"/>
                <a:cs typeface="Orienta"/>
                <a:sym typeface="Orienta"/>
              </a:rPr>
              <a:t>23.11.5701</a:t>
            </a:r>
          </a:p>
        </p:txBody>
      </p:sp>
      <p:sp>
        <p:nvSpPr>
          <p:cNvPr name="TextBox 20" id="20"/>
          <p:cNvSpPr txBox="true"/>
          <p:nvPr/>
        </p:nvSpPr>
        <p:spPr>
          <a:xfrm rot="0">
            <a:off x="12963743" y="5007866"/>
            <a:ext cx="3502749" cy="873125"/>
          </a:xfrm>
          <a:prstGeom prst="rect">
            <a:avLst/>
          </a:prstGeom>
        </p:spPr>
        <p:txBody>
          <a:bodyPr anchor="t" rtlCol="false" tIns="0" lIns="0" bIns="0" rIns="0">
            <a:spAutoFit/>
          </a:bodyPr>
          <a:lstStyle/>
          <a:p>
            <a:pPr algn="ctr">
              <a:lnSpc>
                <a:spcPts val="7000"/>
              </a:lnSpc>
              <a:spcBef>
                <a:spcPct val="0"/>
              </a:spcBef>
            </a:pPr>
            <a:r>
              <a:rPr lang="en-US" sz="5000">
                <a:solidFill>
                  <a:srgbClr val="462A82"/>
                </a:solidFill>
                <a:latin typeface="Orienta"/>
                <a:ea typeface="Orienta"/>
                <a:cs typeface="Orienta"/>
                <a:sym typeface="Orienta"/>
              </a:rPr>
              <a:t>23.11.5718</a:t>
            </a:r>
          </a:p>
        </p:txBody>
      </p:sp>
      <p:sp>
        <p:nvSpPr>
          <p:cNvPr name="TextBox 21" id="21"/>
          <p:cNvSpPr txBox="true"/>
          <p:nvPr/>
        </p:nvSpPr>
        <p:spPr>
          <a:xfrm rot="0">
            <a:off x="4347366" y="6096493"/>
            <a:ext cx="7649608" cy="730250"/>
          </a:xfrm>
          <a:prstGeom prst="rect">
            <a:avLst/>
          </a:prstGeom>
        </p:spPr>
        <p:txBody>
          <a:bodyPr anchor="t" rtlCol="false" tIns="0" lIns="0" bIns="0" rIns="0">
            <a:spAutoFit/>
          </a:bodyPr>
          <a:lstStyle/>
          <a:p>
            <a:pPr algn="just">
              <a:lnSpc>
                <a:spcPts val="5500"/>
              </a:lnSpc>
            </a:pPr>
            <a:r>
              <a:rPr lang="en-US" sz="5000">
                <a:solidFill>
                  <a:srgbClr val="462A82"/>
                </a:solidFill>
                <a:latin typeface="Orienta"/>
                <a:ea typeface="Orienta"/>
                <a:cs typeface="Orienta"/>
                <a:sym typeface="Orienta"/>
              </a:rPr>
              <a:t>Alim Dama Wicaksono</a:t>
            </a:r>
          </a:p>
        </p:txBody>
      </p:sp>
      <p:sp>
        <p:nvSpPr>
          <p:cNvPr name="TextBox 22" id="22"/>
          <p:cNvSpPr txBox="true"/>
          <p:nvPr/>
        </p:nvSpPr>
        <p:spPr>
          <a:xfrm rot="0">
            <a:off x="12945966" y="5953618"/>
            <a:ext cx="3711168" cy="873125"/>
          </a:xfrm>
          <a:prstGeom prst="rect">
            <a:avLst/>
          </a:prstGeom>
        </p:spPr>
        <p:txBody>
          <a:bodyPr anchor="t" rtlCol="false" tIns="0" lIns="0" bIns="0" rIns="0">
            <a:spAutoFit/>
          </a:bodyPr>
          <a:lstStyle/>
          <a:p>
            <a:pPr algn="ctr">
              <a:lnSpc>
                <a:spcPts val="7000"/>
              </a:lnSpc>
              <a:spcBef>
                <a:spcPct val="0"/>
              </a:spcBef>
            </a:pPr>
            <a:r>
              <a:rPr lang="en-US" sz="5000">
                <a:solidFill>
                  <a:srgbClr val="462A82"/>
                </a:solidFill>
                <a:latin typeface="Orienta"/>
                <a:ea typeface="Orienta"/>
                <a:cs typeface="Orienta"/>
                <a:sym typeface="Orienta"/>
              </a:rPr>
              <a:t>23.11.5693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true" flipV="false" rot="0">
            <a:off x="3713356" y="617199"/>
            <a:ext cx="14676391" cy="1735650"/>
          </a:xfrm>
          <a:custGeom>
            <a:avLst/>
            <a:gdLst/>
            <a:ahLst/>
            <a:cxnLst/>
            <a:rect r="r" b="b" t="t" l="l"/>
            <a:pathLst>
              <a:path h="1735650" w="14676391">
                <a:moveTo>
                  <a:pt x="14676391" y="0"/>
                </a:moveTo>
                <a:lnTo>
                  <a:pt x="0" y="0"/>
                </a:lnTo>
                <a:lnTo>
                  <a:pt x="0" y="1735650"/>
                </a:lnTo>
                <a:lnTo>
                  <a:pt x="14676391" y="1735650"/>
                </a:lnTo>
                <a:lnTo>
                  <a:pt x="14676391"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4" id="4"/>
          <p:cNvGrpSpPr/>
          <p:nvPr/>
        </p:nvGrpSpPr>
        <p:grpSpPr>
          <a:xfrm rot="0">
            <a:off x="3713356" y="639315"/>
            <a:ext cx="15599995" cy="1691418"/>
            <a:chOff x="0" y="0"/>
            <a:chExt cx="3748239" cy="406400"/>
          </a:xfrm>
        </p:grpSpPr>
        <p:sp>
          <p:nvSpPr>
            <p:cNvPr name="Freeform 5" id="5"/>
            <p:cNvSpPr/>
            <p:nvPr/>
          </p:nvSpPr>
          <p:spPr>
            <a:xfrm flipH="false" flipV="false" rot="0">
              <a:off x="0" y="0"/>
              <a:ext cx="3748239" cy="406400"/>
            </a:xfrm>
            <a:custGeom>
              <a:avLst/>
              <a:gdLst/>
              <a:ahLst/>
              <a:cxnLst/>
              <a:rect r="r" b="b" t="t" l="l"/>
              <a:pathLst>
                <a:path h="406400" w="3748239">
                  <a:moveTo>
                    <a:pt x="3545039" y="0"/>
                  </a:moveTo>
                  <a:cubicBezTo>
                    <a:pt x="3657264" y="0"/>
                    <a:pt x="3748239" y="90976"/>
                    <a:pt x="3748239" y="203200"/>
                  </a:cubicBezTo>
                  <a:cubicBezTo>
                    <a:pt x="3748239" y="315424"/>
                    <a:pt x="3657264" y="406400"/>
                    <a:pt x="35450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FFFFFF"/>
              </a:solidFill>
              <a:prstDash val="solid"/>
              <a:miter/>
            </a:ln>
          </p:spPr>
        </p:sp>
        <p:sp>
          <p:nvSpPr>
            <p:cNvPr name="TextBox 6" id="6"/>
            <p:cNvSpPr txBox="true"/>
            <p:nvPr/>
          </p:nvSpPr>
          <p:spPr>
            <a:xfrm>
              <a:off x="0" y="-38100"/>
              <a:ext cx="3748239"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137410" y="2400474"/>
            <a:ext cx="15603344" cy="7578928"/>
            <a:chOff x="0" y="0"/>
            <a:chExt cx="4109523" cy="1996096"/>
          </a:xfrm>
        </p:grpSpPr>
        <p:sp>
          <p:nvSpPr>
            <p:cNvPr name="Freeform 11" id="11"/>
            <p:cNvSpPr/>
            <p:nvPr/>
          </p:nvSpPr>
          <p:spPr>
            <a:xfrm flipH="false" flipV="false" rot="0">
              <a:off x="0" y="0"/>
              <a:ext cx="4109523" cy="1996096"/>
            </a:xfrm>
            <a:custGeom>
              <a:avLst/>
              <a:gdLst/>
              <a:ahLst/>
              <a:cxnLst/>
              <a:rect r="r" b="b" t="t" l="l"/>
              <a:pathLst>
                <a:path h="1996096" w="4109523">
                  <a:moveTo>
                    <a:pt x="45648" y="0"/>
                  </a:moveTo>
                  <a:lnTo>
                    <a:pt x="4063875" y="0"/>
                  </a:lnTo>
                  <a:cubicBezTo>
                    <a:pt x="4089086" y="0"/>
                    <a:pt x="4109523" y="20437"/>
                    <a:pt x="4109523" y="45648"/>
                  </a:cubicBezTo>
                  <a:lnTo>
                    <a:pt x="4109523" y="1950449"/>
                  </a:lnTo>
                  <a:cubicBezTo>
                    <a:pt x="4109523" y="1975659"/>
                    <a:pt x="4089086" y="1996096"/>
                    <a:pt x="4063875" y="1996096"/>
                  </a:cubicBezTo>
                  <a:lnTo>
                    <a:pt x="45648" y="1996096"/>
                  </a:lnTo>
                  <a:cubicBezTo>
                    <a:pt x="20437" y="1996096"/>
                    <a:pt x="0" y="1975659"/>
                    <a:pt x="0" y="1950449"/>
                  </a:cubicBezTo>
                  <a:lnTo>
                    <a:pt x="0" y="45648"/>
                  </a:lnTo>
                  <a:cubicBezTo>
                    <a:pt x="0" y="20437"/>
                    <a:pt x="20437" y="0"/>
                    <a:pt x="45648" y="0"/>
                  </a:cubicBezTo>
                  <a:close/>
                </a:path>
              </a:pathLst>
            </a:custGeom>
            <a:gradFill rotWithShape="true">
              <a:gsLst>
                <a:gs pos="0">
                  <a:srgbClr val="F6BAF9">
                    <a:alpha val="100000"/>
                  </a:srgbClr>
                </a:gs>
                <a:gs pos="100000">
                  <a:srgbClr val="C7EDF5">
                    <a:alpha val="100000"/>
                  </a:srgbClr>
                </a:gs>
              </a:gsLst>
              <a:lin ang="0"/>
            </a:gradFill>
            <a:ln w="95250" cap="rnd">
              <a:solidFill>
                <a:srgbClr val="FFFFFF"/>
              </a:solidFill>
              <a:prstDash val="solid"/>
              <a:round/>
            </a:ln>
          </p:spPr>
        </p:sp>
        <p:sp>
          <p:nvSpPr>
            <p:cNvPr name="TextBox 12" id="12"/>
            <p:cNvSpPr txBox="true"/>
            <p:nvPr/>
          </p:nvSpPr>
          <p:spPr>
            <a:xfrm>
              <a:off x="0" y="-38100"/>
              <a:ext cx="4109523" cy="203419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282789" y="397089"/>
            <a:ext cx="2003385" cy="20033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437686" y="551985"/>
            <a:ext cx="1693592" cy="1693592"/>
          </a:xfrm>
          <a:custGeom>
            <a:avLst/>
            <a:gdLst/>
            <a:ahLst/>
            <a:cxnLst/>
            <a:rect r="r" b="b" t="t" l="l"/>
            <a:pathLst>
              <a:path h="1693592" w="1693592">
                <a:moveTo>
                  <a:pt x="0" y="0"/>
                </a:moveTo>
                <a:lnTo>
                  <a:pt x="1693591" y="0"/>
                </a:lnTo>
                <a:lnTo>
                  <a:pt x="1693591" y="1693592"/>
                </a:lnTo>
                <a:lnTo>
                  <a:pt x="0" y="1693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5119104" y="999599"/>
            <a:ext cx="8769361"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Latar Belakang</a:t>
            </a:r>
          </a:p>
        </p:txBody>
      </p:sp>
      <p:sp>
        <p:nvSpPr>
          <p:cNvPr name="TextBox 19" id="19"/>
          <p:cNvSpPr txBox="true"/>
          <p:nvPr/>
        </p:nvSpPr>
        <p:spPr>
          <a:xfrm rot="0">
            <a:off x="663337" y="913357"/>
            <a:ext cx="1242288"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02</a:t>
            </a:r>
          </a:p>
        </p:txBody>
      </p:sp>
      <p:sp>
        <p:nvSpPr>
          <p:cNvPr name="TextBox 20" id="20"/>
          <p:cNvSpPr txBox="true"/>
          <p:nvPr/>
        </p:nvSpPr>
        <p:spPr>
          <a:xfrm rot="0">
            <a:off x="3713356" y="2830753"/>
            <a:ext cx="12511199" cy="6784446"/>
          </a:xfrm>
          <a:prstGeom prst="rect">
            <a:avLst/>
          </a:prstGeom>
        </p:spPr>
        <p:txBody>
          <a:bodyPr anchor="t" rtlCol="false" tIns="0" lIns="0" bIns="0" rIns="0">
            <a:spAutoFit/>
          </a:bodyPr>
          <a:lstStyle/>
          <a:p>
            <a:pPr algn="just">
              <a:lnSpc>
                <a:spcPts val="4123"/>
              </a:lnSpc>
            </a:pPr>
            <a:r>
              <a:rPr lang="en-US" sz="3748">
                <a:solidFill>
                  <a:srgbClr val="462A82"/>
                </a:solidFill>
                <a:latin typeface="Orienta"/>
                <a:ea typeface="Orienta"/>
                <a:cs typeface="Orienta"/>
                <a:sym typeface="Orienta"/>
              </a:rPr>
              <a:t>Kegagalan mesin industri dapat menyebabkan downtime, kerugian biaya, dan penurunan produktivitas. Untuk mengantisipasi hal tersebut, pendekatan predictive maintenance digunakan agar potensi kerusakan dapat dideteksi lebih awal melalui analisis data sensor mesin. Dengan kemajuan teknologi kecerdasan buatan, metode deep learning seperti LSTM dan Transformer mampu mengenali pola kompleks dan mendeteksi anomali secara akurat. Penerapan kedua model ini diharapkan dapat meningkatkan efisiensi sistem pemeliharaan prediktif serta keandalan operasional industri secara keseluruhan.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true" flipV="false" rot="0">
            <a:off x="3713356" y="617199"/>
            <a:ext cx="14676391" cy="1735650"/>
          </a:xfrm>
          <a:custGeom>
            <a:avLst/>
            <a:gdLst/>
            <a:ahLst/>
            <a:cxnLst/>
            <a:rect r="r" b="b" t="t" l="l"/>
            <a:pathLst>
              <a:path h="1735650" w="14676391">
                <a:moveTo>
                  <a:pt x="14676391" y="0"/>
                </a:moveTo>
                <a:lnTo>
                  <a:pt x="0" y="0"/>
                </a:lnTo>
                <a:lnTo>
                  <a:pt x="0" y="1735650"/>
                </a:lnTo>
                <a:lnTo>
                  <a:pt x="14676391" y="1735650"/>
                </a:lnTo>
                <a:lnTo>
                  <a:pt x="14676391"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4" id="4"/>
          <p:cNvGrpSpPr/>
          <p:nvPr/>
        </p:nvGrpSpPr>
        <p:grpSpPr>
          <a:xfrm rot="0">
            <a:off x="3713356" y="639315"/>
            <a:ext cx="15599995" cy="1691418"/>
            <a:chOff x="0" y="0"/>
            <a:chExt cx="3748239" cy="406400"/>
          </a:xfrm>
        </p:grpSpPr>
        <p:sp>
          <p:nvSpPr>
            <p:cNvPr name="Freeform 5" id="5"/>
            <p:cNvSpPr/>
            <p:nvPr/>
          </p:nvSpPr>
          <p:spPr>
            <a:xfrm flipH="false" flipV="false" rot="0">
              <a:off x="0" y="0"/>
              <a:ext cx="3748239" cy="406400"/>
            </a:xfrm>
            <a:custGeom>
              <a:avLst/>
              <a:gdLst/>
              <a:ahLst/>
              <a:cxnLst/>
              <a:rect r="r" b="b" t="t" l="l"/>
              <a:pathLst>
                <a:path h="406400" w="3748239">
                  <a:moveTo>
                    <a:pt x="3545039" y="0"/>
                  </a:moveTo>
                  <a:cubicBezTo>
                    <a:pt x="3657264" y="0"/>
                    <a:pt x="3748239" y="90976"/>
                    <a:pt x="3748239" y="203200"/>
                  </a:cubicBezTo>
                  <a:cubicBezTo>
                    <a:pt x="3748239" y="315424"/>
                    <a:pt x="3657264" y="406400"/>
                    <a:pt x="35450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FFFFFF"/>
              </a:solidFill>
              <a:prstDash val="solid"/>
              <a:miter/>
            </a:ln>
          </p:spPr>
        </p:sp>
        <p:sp>
          <p:nvSpPr>
            <p:cNvPr name="TextBox 6" id="6"/>
            <p:cNvSpPr txBox="true"/>
            <p:nvPr/>
          </p:nvSpPr>
          <p:spPr>
            <a:xfrm>
              <a:off x="0" y="-38100"/>
              <a:ext cx="3748239"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grpSp>
        <p:nvGrpSpPr>
          <p:cNvPr name="Group 9" id="9"/>
          <p:cNvGrpSpPr/>
          <p:nvPr/>
        </p:nvGrpSpPr>
        <p:grpSpPr>
          <a:xfrm rot="0">
            <a:off x="3537724" y="2918540"/>
            <a:ext cx="15603344" cy="7368460"/>
            <a:chOff x="0" y="0"/>
            <a:chExt cx="4109523" cy="1940664"/>
          </a:xfrm>
        </p:grpSpPr>
        <p:sp>
          <p:nvSpPr>
            <p:cNvPr name="Freeform 10" id="10"/>
            <p:cNvSpPr/>
            <p:nvPr/>
          </p:nvSpPr>
          <p:spPr>
            <a:xfrm flipH="false" flipV="false" rot="0">
              <a:off x="0" y="0"/>
              <a:ext cx="4109523" cy="1940664"/>
            </a:xfrm>
            <a:custGeom>
              <a:avLst/>
              <a:gdLst/>
              <a:ahLst/>
              <a:cxnLst/>
              <a:rect r="r" b="b" t="t" l="l"/>
              <a:pathLst>
                <a:path h="1940664" w="4109523">
                  <a:moveTo>
                    <a:pt x="45648" y="0"/>
                  </a:moveTo>
                  <a:lnTo>
                    <a:pt x="4063875" y="0"/>
                  </a:lnTo>
                  <a:cubicBezTo>
                    <a:pt x="4089086" y="0"/>
                    <a:pt x="4109523" y="20437"/>
                    <a:pt x="4109523" y="45648"/>
                  </a:cubicBezTo>
                  <a:lnTo>
                    <a:pt x="4109523" y="1895017"/>
                  </a:lnTo>
                  <a:cubicBezTo>
                    <a:pt x="4109523" y="1920227"/>
                    <a:pt x="4089086" y="1940664"/>
                    <a:pt x="4063875" y="1940664"/>
                  </a:cubicBezTo>
                  <a:lnTo>
                    <a:pt x="45648" y="1940664"/>
                  </a:lnTo>
                  <a:cubicBezTo>
                    <a:pt x="20437" y="1940664"/>
                    <a:pt x="0" y="1920227"/>
                    <a:pt x="0" y="1895017"/>
                  </a:cubicBezTo>
                  <a:lnTo>
                    <a:pt x="0" y="45648"/>
                  </a:lnTo>
                  <a:cubicBezTo>
                    <a:pt x="0" y="20437"/>
                    <a:pt x="20437" y="0"/>
                    <a:pt x="45648" y="0"/>
                  </a:cubicBezTo>
                  <a:close/>
                </a:path>
              </a:pathLst>
            </a:custGeom>
            <a:gradFill rotWithShape="true">
              <a:gsLst>
                <a:gs pos="0">
                  <a:srgbClr val="F6BAF9">
                    <a:alpha val="100000"/>
                  </a:srgbClr>
                </a:gs>
                <a:gs pos="100000">
                  <a:srgbClr val="C7EDF5">
                    <a:alpha val="100000"/>
                  </a:srgbClr>
                </a:gs>
              </a:gsLst>
              <a:lin ang="0"/>
            </a:gradFill>
            <a:ln w="95250" cap="rnd">
              <a:solidFill>
                <a:srgbClr val="FFFFFF"/>
              </a:solidFill>
              <a:prstDash val="solid"/>
              <a:round/>
            </a:ln>
          </p:spPr>
        </p:sp>
        <p:sp>
          <p:nvSpPr>
            <p:cNvPr name="TextBox 11" id="11"/>
            <p:cNvSpPr txBox="true"/>
            <p:nvPr/>
          </p:nvSpPr>
          <p:spPr>
            <a:xfrm>
              <a:off x="0" y="-38100"/>
              <a:ext cx="4109523" cy="197876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282789" y="397089"/>
            <a:ext cx="2003385" cy="200338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37686" y="551985"/>
            <a:ext cx="1693592" cy="1693592"/>
          </a:xfrm>
          <a:custGeom>
            <a:avLst/>
            <a:gdLst/>
            <a:ahLst/>
            <a:cxnLst/>
            <a:rect r="r" b="b" t="t" l="l"/>
            <a:pathLst>
              <a:path h="1693592" w="1693592">
                <a:moveTo>
                  <a:pt x="0" y="0"/>
                </a:moveTo>
                <a:lnTo>
                  <a:pt x="1693591" y="0"/>
                </a:lnTo>
                <a:lnTo>
                  <a:pt x="1693591" y="1693592"/>
                </a:lnTo>
                <a:lnTo>
                  <a:pt x="0" y="1693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3881932" y="3207457"/>
            <a:ext cx="13377368" cy="7329020"/>
          </a:xfrm>
          <a:prstGeom prst="rect">
            <a:avLst/>
          </a:prstGeom>
        </p:spPr>
        <p:txBody>
          <a:bodyPr anchor="t" rtlCol="false" tIns="0" lIns="0" bIns="0" rIns="0">
            <a:spAutoFit/>
          </a:bodyPr>
          <a:lstStyle/>
          <a:p>
            <a:pPr algn="l" marL="720710" indent="-360355" lvl="1">
              <a:lnSpc>
                <a:spcPts val="3671"/>
              </a:lnSpc>
              <a:buFont typeface="Arial"/>
              <a:buChar char="•"/>
            </a:pPr>
            <a:r>
              <a:rPr lang="en-US" sz="3338">
                <a:solidFill>
                  <a:srgbClr val="462A82"/>
                </a:solidFill>
                <a:latin typeface="Orienta"/>
                <a:ea typeface="Orienta"/>
                <a:cs typeface="Orienta"/>
                <a:sym typeface="Orienta"/>
              </a:rPr>
              <a:t>Menerapkan model LSTM dan Transformer untuk mendeteksi anomali pada mesin industri.</a:t>
            </a:r>
          </a:p>
          <a:p>
            <a:pPr algn="l">
              <a:lnSpc>
                <a:spcPts val="3671"/>
              </a:lnSpc>
            </a:pPr>
          </a:p>
          <a:p>
            <a:pPr algn="just" marL="720710" indent="-360355" lvl="1">
              <a:lnSpc>
                <a:spcPts val="3671"/>
              </a:lnSpc>
              <a:buFont typeface="Arial"/>
              <a:buChar char="•"/>
            </a:pPr>
            <a:r>
              <a:rPr lang="en-US" sz="3338">
                <a:solidFill>
                  <a:srgbClr val="462A82"/>
                </a:solidFill>
                <a:latin typeface="Orienta"/>
                <a:ea typeface="Orienta"/>
                <a:cs typeface="Orienta"/>
                <a:sym typeface="Orienta"/>
              </a:rPr>
              <a:t>Membandingkan kinerja kedua model dalam memprediksi machine failure pada dataset AI4I 2020.</a:t>
            </a:r>
          </a:p>
          <a:p>
            <a:pPr algn="just">
              <a:lnSpc>
                <a:spcPts val="3671"/>
              </a:lnSpc>
            </a:pPr>
          </a:p>
          <a:p>
            <a:pPr algn="just" marL="720710" indent="-360355" lvl="1">
              <a:lnSpc>
                <a:spcPts val="3671"/>
              </a:lnSpc>
              <a:buFont typeface="Arial"/>
              <a:buChar char="•"/>
            </a:pPr>
            <a:r>
              <a:rPr lang="en-US" sz="3338">
                <a:solidFill>
                  <a:srgbClr val="462A82"/>
                </a:solidFill>
                <a:latin typeface="Orienta"/>
                <a:ea typeface="Orienta"/>
                <a:cs typeface="Orienta"/>
                <a:sym typeface="Orienta"/>
              </a:rPr>
              <a:t>Meningkatkan akurasi dan kecepatan deteksi anomali pada sistem predictive maintenance.</a:t>
            </a:r>
          </a:p>
          <a:p>
            <a:pPr algn="just">
              <a:lnSpc>
                <a:spcPts val="3671"/>
              </a:lnSpc>
            </a:pPr>
          </a:p>
          <a:p>
            <a:pPr algn="just" marL="720710" indent="-360355" lvl="1">
              <a:lnSpc>
                <a:spcPts val="3671"/>
              </a:lnSpc>
              <a:buFont typeface="Arial"/>
              <a:buChar char="•"/>
            </a:pPr>
            <a:r>
              <a:rPr lang="en-US" sz="3338">
                <a:solidFill>
                  <a:srgbClr val="462A82"/>
                </a:solidFill>
                <a:latin typeface="Orienta"/>
                <a:ea typeface="Orienta"/>
                <a:cs typeface="Orienta"/>
                <a:sym typeface="Orienta"/>
              </a:rPr>
              <a:t>Menguji efektivitas mekanisme self-attention Transformer dalam mengenali pola global data sensor.</a:t>
            </a:r>
          </a:p>
          <a:p>
            <a:pPr algn="just">
              <a:lnSpc>
                <a:spcPts val="3671"/>
              </a:lnSpc>
            </a:pPr>
          </a:p>
          <a:p>
            <a:pPr algn="just" marL="720710" indent="-360355" lvl="1">
              <a:lnSpc>
                <a:spcPts val="3671"/>
              </a:lnSpc>
              <a:buFont typeface="Arial"/>
              <a:buChar char="•"/>
            </a:pPr>
            <a:r>
              <a:rPr lang="en-US" sz="3338">
                <a:solidFill>
                  <a:srgbClr val="462A82"/>
                </a:solidFill>
                <a:latin typeface="Orienta"/>
                <a:ea typeface="Orienta"/>
                <a:cs typeface="Orienta"/>
                <a:sym typeface="Orienta"/>
              </a:rPr>
              <a:t>Memberikan rekomendasi model deep learning terbaik untuk mendukung sistem pemeliharaan prediktif di lingkungan industri.</a:t>
            </a:r>
          </a:p>
          <a:p>
            <a:pPr algn="just">
              <a:lnSpc>
                <a:spcPts val="3671"/>
              </a:lnSpc>
            </a:pPr>
          </a:p>
        </p:txBody>
      </p:sp>
      <p:sp>
        <p:nvSpPr>
          <p:cNvPr name="TextBox 18" id="18"/>
          <p:cNvSpPr txBox="true"/>
          <p:nvPr/>
        </p:nvSpPr>
        <p:spPr>
          <a:xfrm rot="0">
            <a:off x="5336395" y="995756"/>
            <a:ext cx="8769361" cy="988060"/>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TUJUAN</a:t>
            </a:r>
          </a:p>
        </p:txBody>
      </p:sp>
      <p:sp>
        <p:nvSpPr>
          <p:cNvPr name="TextBox 19" id="19"/>
          <p:cNvSpPr txBox="true"/>
          <p:nvPr/>
        </p:nvSpPr>
        <p:spPr>
          <a:xfrm rot="0">
            <a:off x="663337" y="913357"/>
            <a:ext cx="1242288"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grpSp>
        <p:nvGrpSpPr>
          <p:cNvPr name="Group 3" id="3"/>
          <p:cNvGrpSpPr/>
          <p:nvPr/>
        </p:nvGrpSpPr>
        <p:grpSpPr>
          <a:xfrm rot="0">
            <a:off x="1539937" y="4257735"/>
            <a:ext cx="15208125" cy="1771530"/>
            <a:chOff x="0" y="0"/>
            <a:chExt cx="20277500" cy="2362040"/>
          </a:xfrm>
        </p:grpSpPr>
        <p:sp>
          <p:nvSpPr>
            <p:cNvPr name="Freeform 4" id="4"/>
            <p:cNvSpPr/>
            <p:nvPr/>
          </p:nvSpPr>
          <p:spPr>
            <a:xfrm flipH="true" flipV="false" rot="0">
              <a:off x="152225" y="0"/>
              <a:ext cx="19973050" cy="2362040"/>
            </a:xfrm>
            <a:custGeom>
              <a:avLst/>
              <a:gdLst/>
              <a:ahLst/>
              <a:cxnLst/>
              <a:rect r="r" b="b" t="t" l="l"/>
              <a:pathLst>
                <a:path h="2362040" w="19973050">
                  <a:moveTo>
                    <a:pt x="19973050" y="0"/>
                  </a:moveTo>
                  <a:lnTo>
                    <a:pt x="0" y="0"/>
                  </a:lnTo>
                  <a:lnTo>
                    <a:pt x="0" y="2362040"/>
                  </a:lnTo>
                  <a:lnTo>
                    <a:pt x="19973050" y="2362040"/>
                  </a:lnTo>
                  <a:lnTo>
                    <a:pt x="19973050"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5" id="5"/>
            <p:cNvGrpSpPr/>
            <p:nvPr/>
          </p:nvGrpSpPr>
          <p:grpSpPr>
            <a:xfrm rot="0">
              <a:off x="0" y="57495"/>
              <a:ext cx="20277500" cy="2304545"/>
              <a:chOff x="0" y="0"/>
              <a:chExt cx="3748239" cy="425989"/>
            </a:xfrm>
          </p:grpSpPr>
          <p:sp>
            <p:nvSpPr>
              <p:cNvPr name="Freeform 6" id="6"/>
              <p:cNvSpPr/>
              <p:nvPr/>
            </p:nvSpPr>
            <p:spPr>
              <a:xfrm flipH="false" flipV="false" rot="0">
                <a:off x="0" y="0"/>
                <a:ext cx="3748239" cy="425989"/>
              </a:xfrm>
              <a:custGeom>
                <a:avLst/>
                <a:gdLst/>
                <a:ahLst/>
                <a:cxnLst/>
                <a:rect r="r" b="b" t="t" l="l"/>
                <a:pathLst>
                  <a:path h="425989" w="3748239">
                    <a:moveTo>
                      <a:pt x="3545039" y="0"/>
                    </a:moveTo>
                    <a:cubicBezTo>
                      <a:pt x="3657264" y="0"/>
                      <a:pt x="3748239" y="95361"/>
                      <a:pt x="3748239" y="212994"/>
                    </a:cubicBezTo>
                    <a:cubicBezTo>
                      <a:pt x="3748239" y="330628"/>
                      <a:pt x="3657264" y="425989"/>
                      <a:pt x="3545039" y="425989"/>
                    </a:cubicBezTo>
                    <a:lnTo>
                      <a:pt x="203200" y="425989"/>
                    </a:lnTo>
                    <a:cubicBezTo>
                      <a:pt x="90976" y="425989"/>
                      <a:pt x="0" y="330628"/>
                      <a:pt x="0" y="212994"/>
                    </a:cubicBezTo>
                    <a:cubicBezTo>
                      <a:pt x="0" y="95361"/>
                      <a:pt x="90976" y="0"/>
                      <a:pt x="203200" y="0"/>
                    </a:cubicBezTo>
                    <a:close/>
                  </a:path>
                </a:pathLst>
              </a:custGeom>
              <a:solidFill>
                <a:srgbClr val="000000">
                  <a:alpha val="0"/>
                </a:srgbClr>
              </a:solidFill>
              <a:ln w="95250" cap="sq">
                <a:solidFill>
                  <a:srgbClr val="FFFFFF"/>
                </a:solidFill>
                <a:prstDash val="solid"/>
                <a:miter/>
              </a:ln>
            </p:spPr>
          </p:sp>
          <p:sp>
            <p:nvSpPr>
              <p:cNvPr name="TextBox 7" id="7"/>
              <p:cNvSpPr txBox="true"/>
              <p:nvPr/>
            </p:nvSpPr>
            <p:spPr>
              <a:xfrm>
                <a:off x="0" y="-38100"/>
                <a:ext cx="3748239" cy="464089"/>
              </a:xfrm>
              <a:prstGeom prst="rect">
                <a:avLst/>
              </a:prstGeom>
            </p:spPr>
            <p:txBody>
              <a:bodyPr anchor="ctr" rtlCol="false" tIns="50800" lIns="50800" bIns="50800" rIns="50800"/>
              <a:lstStyle/>
              <a:p>
                <a:pPr algn="ctr">
                  <a:lnSpc>
                    <a:spcPts val="2659"/>
                  </a:lnSpc>
                  <a:spcBef>
                    <a:spcPct val="0"/>
                  </a:spcBef>
                </a:pPr>
              </a:p>
            </p:txBody>
          </p:sp>
        </p:grpSp>
      </p:grpSp>
      <p:sp>
        <p:nvSpPr>
          <p:cNvPr name="Freeform 8" id="8"/>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282789" y="397089"/>
            <a:ext cx="2003385" cy="200338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37686" y="551985"/>
            <a:ext cx="1693592" cy="1693592"/>
          </a:xfrm>
          <a:custGeom>
            <a:avLst/>
            <a:gdLst/>
            <a:ahLst/>
            <a:cxnLst/>
            <a:rect r="r" b="b" t="t" l="l"/>
            <a:pathLst>
              <a:path h="1693592" w="1693592">
                <a:moveTo>
                  <a:pt x="0" y="0"/>
                </a:moveTo>
                <a:lnTo>
                  <a:pt x="1693591" y="0"/>
                </a:lnTo>
                <a:lnTo>
                  <a:pt x="1693591" y="1693592"/>
                </a:lnTo>
                <a:lnTo>
                  <a:pt x="0" y="1693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4759320" y="4654232"/>
            <a:ext cx="8769361" cy="988060"/>
          </a:xfrm>
          <a:prstGeom prst="rect">
            <a:avLst/>
          </a:prstGeom>
        </p:spPr>
        <p:txBody>
          <a:bodyPr anchor="t" rtlCol="false" tIns="0" lIns="0" bIns="0" rIns="0">
            <a:spAutoFit/>
          </a:bodyPr>
          <a:lstStyle/>
          <a:p>
            <a:pPr algn="ctr">
              <a:lnSpc>
                <a:spcPts val="6305"/>
              </a:lnSpc>
            </a:pPr>
            <a:r>
              <a:rPr lang="en-US" b="true" sz="6500" u="sng">
                <a:solidFill>
                  <a:srgbClr val="FFFFFF"/>
                </a:solidFill>
                <a:latin typeface="Neo Tech Bold"/>
                <a:ea typeface="Neo Tech Bold"/>
                <a:cs typeface="Neo Tech Bold"/>
                <a:sym typeface="Neo Tech Bold"/>
                <a:hlinkClick r:id="rId13" tooltip="https://colab.research.google.com/drive/1ywSpYfeSK8gs4-3USLY5mdfrH1XQJo-1?usp=sharing"/>
              </a:rPr>
              <a:t>KODE PROGRAM</a:t>
            </a:r>
          </a:p>
        </p:txBody>
      </p:sp>
      <p:sp>
        <p:nvSpPr>
          <p:cNvPr name="TextBox 17" id="17"/>
          <p:cNvSpPr txBox="true"/>
          <p:nvPr/>
        </p:nvSpPr>
        <p:spPr>
          <a:xfrm rot="0">
            <a:off x="663337" y="913357"/>
            <a:ext cx="1242288" cy="988060"/>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true" flipV="false" rot="0">
            <a:off x="3713356" y="617199"/>
            <a:ext cx="14676391" cy="1735650"/>
          </a:xfrm>
          <a:custGeom>
            <a:avLst/>
            <a:gdLst/>
            <a:ahLst/>
            <a:cxnLst/>
            <a:rect r="r" b="b" t="t" l="l"/>
            <a:pathLst>
              <a:path h="1735650" w="14676391">
                <a:moveTo>
                  <a:pt x="14676391" y="0"/>
                </a:moveTo>
                <a:lnTo>
                  <a:pt x="0" y="0"/>
                </a:lnTo>
                <a:lnTo>
                  <a:pt x="0" y="1735650"/>
                </a:lnTo>
                <a:lnTo>
                  <a:pt x="14676391" y="1735650"/>
                </a:lnTo>
                <a:lnTo>
                  <a:pt x="14676391" y="0"/>
                </a:lnTo>
                <a:close/>
              </a:path>
            </a:pathLst>
          </a:custGeom>
          <a:blipFill>
            <a:blip r:embed="rId3">
              <a:extLst>
                <a:ext uri="{96DAC541-7B7A-43D3-8B79-37D633B846F1}">
                  <asvg:svgBlip xmlns:asvg="http://schemas.microsoft.com/office/drawing/2016/SVG/main" r:embed="rId4"/>
                </a:ext>
              </a:extLst>
            </a:blip>
            <a:stretch>
              <a:fillRect l="-4909" t="0" r="0" b="0"/>
            </a:stretch>
          </a:blipFill>
        </p:spPr>
      </p:sp>
      <p:grpSp>
        <p:nvGrpSpPr>
          <p:cNvPr name="Group 4" id="4"/>
          <p:cNvGrpSpPr/>
          <p:nvPr/>
        </p:nvGrpSpPr>
        <p:grpSpPr>
          <a:xfrm rot="0">
            <a:off x="3713356" y="639315"/>
            <a:ext cx="15599995" cy="1691418"/>
            <a:chOff x="0" y="0"/>
            <a:chExt cx="3748239" cy="406400"/>
          </a:xfrm>
        </p:grpSpPr>
        <p:sp>
          <p:nvSpPr>
            <p:cNvPr name="Freeform 5" id="5"/>
            <p:cNvSpPr/>
            <p:nvPr/>
          </p:nvSpPr>
          <p:spPr>
            <a:xfrm flipH="false" flipV="false" rot="0">
              <a:off x="0" y="0"/>
              <a:ext cx="3748239" cy="406400"/>
            </a:xfrm>
            <a:custGeom>
              <a:avLst/>
              <a:gdLst/>
              <a:ahLst/>
              <a:cxnLst/>
              <a:rect r="r" b="b" t="t" l="l"/>
              <a:pathLst>
                <a:path h="406400" w="3748239">
                  <a:moveTo>
                    <a:pt x="3545039" y="0"/>
                  </a:moveTo>
                  <a:cubicBezTo>
                    <a:pt x="3657264" y="0"/>
                    <a:pt x="3748239" y="90976"/>
                    <a:pt x="3748239" y="203200"/>
                  </a:cubicBezTo>
                  <a:cubicBezTo>
                    <a:pt x="3748239" y="315424"/>
                    <a:pt x="3657264" y="406400"/>
                    <a:pt x="3545039"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0" cap="sq">
              <a:solidFill>
                <a:srgbClr val="FFFFFF"/>
              </a:solidFill>
              <a:prstDash val="solid"/>
              <a:miter/>
            </a:ln>
          </p:spPr>
        </p:sp>
        <p:sp>
          <p:nvSpPr>
            <p:cNvPr name="TextBox 6" id="6"/>
            <p:cNvSpPr txBox="true"/>
            <p:nvPr/>
          </p:nvSpPr>
          <p:spPr>
            <a:xfrm>
              <a:off x="0" y="-38100"/>
              <a:ext cx="3748239"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2950372" y="3041804"/>
            <a:ext cx="15603344" cy="6602858"/>
            <a:chOff x="0" y="0"/>
            <a:chExt cx="4109523" cy="1739024"/>
          </a:xfrm>
        </p:grpSpPr>
        <p:sp>
          <p:nvSpPr>
            <p:cNvPr name="Freeform 11" id="11"/>
            <p:cNvSpPr/>
            <p:nvPr/>
          </p:nvSpPr>
          <p:spPr>
            <a:xfrm flipH="false" flipV="false" rot="0">
              <a:off x="0" y="0"/>
              <a:ext cx="4109523" cy="1739024"/>
            </a:xfrm>
            <a:custGeom>
              <a:avLst/>
              <a:gdLst/>
              <a:ahLst/>
              <a:cxnLst/>
              <a:rect r="r" b="b" t="t" l="l"/>
              <a:pathLst>
                <a:path h="1739024" w="4109523">
                  <a:moveTo>
                    <a:pt x="45648" y="0"/>
                  </a:moveTo>
                  <a:lnTo>
                    <a:pt x="4063875" y="0"/>
                  </a:lnTo>
                  <a:cubicBezTo>
                    <a:pt x="4089086" y="0"/>
                    <a:pt x="4109523" y="20437"/>
                    <a:pt x="4109523" y="45648"/>
                  </a:cubicBezTo>
                  <a:lnTo>
                    <a:pt x="4109523" y="1693377"/>
                  </a:lnTo>
                  <a:cubicBezTo>
                    <a:pt x="4109523" y="1718587"/>
                    <a:pt x="4089086" y="1739024"/>
                    <a:pt x="4063875" y="1739024"/>
                  </a:cubicBezTo>
                  <a:lnTo>
                    <a:pt x="45648" y="1739024"/>
                  </a:lnTo>
                  <a:cubicBezTo>
                    <a:pt x="20437" y="1739024"/>
                    <a:pt x="0" y="1718587"/>
                    <a:pt x="0" y="1693377"/>
                  </a:cubicBezTo>
                  <a:lnTo>
                    <a:pt x="0" y="45648"/>
                  </a:lnTo>
                  <a:cubicBezTo>
                    <a:pt x="0" y="20437"/>
                    <a:pt x="20437" y="0"/>
                    <a:pt x="45648" y="0"/>
                  </a:cubicBezTo>
                  <a:close/>
                </a:path>
              </a:pathLst>
            </a:custGeom>
            <a:gradFill rotWithShape="true">
              <a:gsLst>
                <a:gs pos="0">
                  <a:srgbClr val="F6BAF9">
                    <a:alpha val="100000"/>
                  </a:srgbClr>
                </a:gs>
                <a:gs pos="100000">
                  <a:srgbClr val="C7EDF5">
                    <a:alpha val="100000"/>
                  </a:srgbClr>
                </a:gs>
              </a:gsLst>
              <a:lin ang="0"/>
            </a:gradFill>
            <a:ln w="95250" cap="rnd">
              <a:solidFill>
                <a:srgbClr val="FFFFFF"/>
              </a:solidFill>
              <a:prstDash val="solid"/>
              <a:round/>
            </a:ln>
          </p:spPr>
        </p:sp>
        <p:sp>
          <p:nvSpPr>
            <p:cNvPr name="TextBox 12" id="12"/>
            <p:cNvSpPr txBox="true"/>
            <p:nvPr/>
          </p:nvSpPr>
          <p:spPr>
            <a:xfrm>
              <a:off x="0" y="-38100"/>
              <a:ext cx="4109523" cy="177712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282789" y="397089"/>
            <a:ext cx="2003385" cy="200338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437686" y="551985"/>
            <a:ext cx="1693592" cy="1693592"/>
          </a:xfrm>
          <a:custGeom>
            <a:avLst/>
            <a:gdLst/>
            <a:ahLst/>
            <a:cxnLst/>
            <a:rect r="r" b="b" t="t" l="l"/>
            <a:pathLst>
              <a:path h="1693592" w="1693592">
                <a:moveTo>
                  <a:pt x="0" y="0"/>
                </a:moveTo>
                <a:lnTo>
                  <a:pt x="1693591" y="0"/>
                </a:lnTo>
                <a:lnTo>
                  <a:pt x="1693591" y="1693592"/>
                </a:lnTo>
                <a:lnTo>
                  <a:pt x="0" y="1693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4759320" y="1141175"/>
            <a:ext cx="8769361" cy="988907"/>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KESIMPULAN</a:t>
            </a:r>
          </a:p>
        </p:txBody>
      </p:sp>
      <p:sp>
        <p:nvSpPr>
          <p:cNvPr name="TextBox 19" id="19"/>
          <p:cNvSpPr txBox="true"/>
          <p:nvPr/>
        </p:nvSpPr>
        <p:spPr>
          <a:xfrm rot="0">
            <a:off x="663337" y="913357"/>
            <a:ext cx="1242288" cy="980374"/>
          </a:xfrm>
          <a:prstGeom prst="rect">
            <a:avLst/>
          </a:prstGeom>
        </p:spPr>
        <p:txBody>
          <a:bodyPr anchor="t" rtlCol="false" tIns="0" lIns="0" bIns="0" rIns="0">
            <a:spAutoFit/>
          </a:bodyPr>
          <a:lstStyle/>
          <a:p>
            <a:pPr algn="ctr">
              <a:lnSpc>
                <a:spcPts val="6305"/>
              </a:lnSpc>
            </a:pPr>
            <a:r>
              <a:rPr lang="en-US" b="true" sz="6500">
                <a:solidFill>
                  <a:srgbClr val="FFFFFF"/>
                </a:solidFill>
                <a:latin typeface="Neo Tech Bold"/>
                <a:ea typeface="Neo Tech Bold"/>
                <a:cs typeface="Neo Tech Bold"/>
                <a:sym typeface="Neo Tech Bold"/>
              </a:rPr>
              <a:t>08</a:t>
            </a:r>
          </a:p>
        </p:txBody>
      </p:sp>
      <p:sp>
        <p:nvSpPr>
          <p:cNvPr name="TextBox 20" id="20"/>
          <p:cNvSpPr txBox="true"/>
          <p:nvPr/>
        </p:nvSpPr>
        <p:spPr>
          <a:xfrm rot="0">
            <a:off x="4331335" y="3413674"/>
            <a:ext cx="12841419" cy="5887692"/>
          </a:xfrm>
          <a:prstGeom prst="rect">
            <a:avLst/>
          </a:prstGeom>
        </p:spPr>
        <p:txBody>
          <a:bodyPr anchor="t" rtlCol="false" tIns="0" lIns="0" bIns="0" rIns="0">
            <a:spAutoFit/>
          </a:bodyPr>
          <a:lstStyle/>
          <a:p>
            <a:pPr algn="just">
              <a:lnSpc>
                <a:spcPts val="4232"/>
              </a:lnSpc>
            </a:pPr>
            <a:r>
              <a:rPr lang="en-US" sz="3847">
                <a:solidFill>
                  <a:srgbClr val="462A82"/>
                </a:solidFill>
                <a:latin typeface="Orienta"/>
                <a:ea typeface="Orienta"/>
                <a:cs typeface="Orienta"/>
                <a:sym typeface="Orienta"/>
              </a:rPr>
              <a:t>Penerapan model LSTM dan Transformer terbukti efektif dalam mendeteksi anomali dan memprediksi kegagalan mesin berdasarkan data sensor industri. Model LSTM unggul dalam memahami pola berurutan, sedangkan Transformer lebih baik dalam menangkap hubungan global antar fitur. Hasil penelitian menunjukkan bahwa kombinasi kedua pendekatan ini dapat menjadi solusi optimal untuk sistem predictive maintenance, membantu mengurangi downtime, meningkatkan efisiensi, dan menjaga keandalan operasional mesin industri.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5016"/>
            <a:ext cx="18288000" cy="11097032"/>
          </a:xfrm>
          <a:custGeom>
            <a:avLst/>
            <a:gdLst/>
            <a:ahLst/>
            <a:cxnLst/>
            <a:rect r="r" b="b" t="t" l="l"/>
            <a:pathLst>
              <a:path h="11097032" w="18288000">
                <a:moveTo>
                  <a:pt x="0" y="0"/>
                </a:moveTo>
                <a:lnTo>
                  <a:pt x="18288000" y="0"/>
                </a:lnTo>
                <a:lnTo>
                  <a:pt x="18288000" y="11097032"/>
                </a:lnTo>
                <a:lnTo>
                  <a:pt x="0" y="11097032"/>
                </a:lnTo>
                <a:lnTo>
                  <a:pt x="0" y="0"/>
                </a:lnTo>
                <a:close/>
              </a:path>
            </a:pathLst>
          </a:custGeom>
          <a:blipFill>
            <a:blip r:embed="rId2"/>
            <a:stretch>
              <a:fillRect l="0" t="-4899" r="0" b="-4899"/>
            </a:stretch>
          </a:blipFill>
        </p:spPr>
      </p:sp>
      <p:sp>
        <p:nvSpPr>
          <p:cNvPr name="Freeform 3" id="3"/>
          <p:cNvSpPr/>
          <p:nvPr/>
        </p:nvSpPr>
        <p:spPr>
          <a:xfrm flipH="false" flipV="false" rot="0">
            <a:off x="-4062612" y="6577216"/>
            <a:ext cx="7324344" cy="8229600"/>
          </a:xfrm>
          <a:custGeom>
            <a:avLst/>
            <a:gdLst/>
            <a:ahLst/>
            <a:cxnLst/>
            <a:rect r="r" b="b" t="t" l="l"/>
            <a:pathLst>
              <a:path h="8229600" w="7324344">
                <a:moveTo>
                  <a:pt x="0" y="0"/>
                </a:moveTo>
                <a:lnTo>
                  <a:pt x="7324344" y="0"/>
                </a:lnTo>
                <a:lnTo>
                  <a:pt x="732434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400000">
            <a:off x="16101603" y="-3892534"/>
            <a:ext cx="6078931" cy="8229600"/>
          </a:xfrm>
          <a:custGeom>
            <a:avLst/>
            <a:gdLst/>
            <a:ahLst/>
            <a:cxnLst/>
            <a:rect r="r" b="b" t="t" l="l"/>
            <a:pathLst>
              <a:path h="8229600" w="6078931">
                <a:moveTo>
                  <a:pt x="0" y="0"/>
                </a:moveTo>
                <a:lnTo>
                  <a:pt x="6078931" y="0"/>
                </a:lnTo>
                <a:lnTo>
                  <a:pt x="6078931"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5400000">
            <a:off x="0" y="7025268"/>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5026268" y="0"/>
            <a:ext cx="3261732" cy="3261732"/>
          </a:xfrm>
          <a:custGeom>
            <a:avLst/>
            <a:gdLst/>
            <a:ahLst/>
            <a:cxnLst/>
            <a:rect r="r" b="b" t="t" l="l"/>
            <a:pathLst>
              <a:path h="3261732" w="3261732">
                <a:moveTo>
                  <a:pt x="0" y="0"/>
                </a:moveTo>
                <a:lnTo>
                  <a:pt x="3261732" y="0"/>
                </a:lnTo>
                <a:lnTo>
                  <a:pt x="3261732" y="3261732"/>
                </a:lnTo>
                <a:lnTo>
                  <a:pt x="0" y="326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791415" y="4064444"/>
            <a:ext cx="12705170" cy="2196212"/>
          </a:xfrm>
          <a:prstGeom prst="rect">
            <a:avLst/>
          </a:prstGeom>
        </p:spPr>
        <p:txBody>
          <a:bodyPr anchor="t" rtlCol="false" tIns="0" lIns="0" bIns="0" rIns="0">
            <a:spAutoFit/>
          </a:bodyPr>
          <a:lstStyle/>
          <a:p>
            <a:pPr algn="l">
              <a:lnSpc>
                <a:spcPts val="14162"/>
              </a:lnSpc>
            </a:pPr>
            <a:r>
              <a:rPr lang="en-US" b="true" sz="14600">
                <a:solidFill>
                  <a:srgbClr val="462A82"/>
                </a:solidFill>
                <a:latin typeface="Neo Tech Bold"/>
                <a:ea typeface="Neo Tech Bold"/>
                <a:cs typeface="Neo Tech Bold"/>
                <a:sym typeface="Neo Tech Bold"/>
              </a:rPr>
              <a:t>TERIMAKASIH</a:t>
            </a:r>
          </a:p>
        </p:txBody>
      </p:sp>
      <p:sp>
        <p:nvSpPr>
          <p:cNvPr name="Freeform 8" id="8"/>
          <p:cNvSpPr/>
          <p:nvPr/>
        </p:nvSpPr>
        <p:spPr>
          <a:xfrm flipH="false" flipV="false" rot="0">
            <a:off x="-664892" y="-405016"/>
            <a:ext cx="2897923" cy="2897923"/>
          </a:xfrm>
          <a:custGeom>
            <a:avLst/>
            <a:gdLst/>
            <a:ahLst/>
            <a:cxnLst/>
            <a:rect r="r" b="b" t="t" l="l"/>
            <a:pathLst>
              <a:path h="2897923" w="2897923">
                <a:moveTo>
                  <a:pt x="0" y="0"/>
                </a:moveTo>
                <a:lnTo>
                  <a:pt x="2897924" y="0"/>
                </a:lnTo>
                <a:lnTo>
                  <a:pt x="2897924" y="2897923"/>
                </a:lnTo>
                <a:lnTo>
                  <a:pt x="0" y="28979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816233" y="7794093"/>
            <a:ext cx="2897923" cy="2897923"/>
          </a:xfrm>
          <a:custGeom>
            <a:avLst/>
            <a:gdLst/>
            <a:ahLst/>
            <a:cxnLst/>
            <a:rect r="r" b="b" t="t" l="l"/>
            <a:pathLst>
              <a:path h="2897923" w="2897923">
                <a:moveTo>
                  <a:pt x="0" y="0"/>
                </a:moveTo>
                <a:lnTo>
                  <a:pt x="2897923" y="0"/>
                </a:lnTo>
                <a:lnTo>
                  <a:pt x="2897923" y="2897923"/>
                </a:lnTo>
                <a:lnTo>
                  <a:pt x="0" y="28979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DAG9WE44CsA</dc:identifier>
  <dcterms:modified xsi:type="dcterms:W3CDTF">2011-08-01T06:04:30Z</dcterms:modified>
  <cp:revision>1</cp:revision>
  <dc:title>PPT FINAL PROJECT_KECERDASAN BUATAN_KELOMPOK 8</dc:title>
</cp:coreProperties>
</file>